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5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95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2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96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97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45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9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9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45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2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16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4B387-0BBC-4852-BF21-E97210F99C6F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93888-35E6-400C-96B4-EFE375C00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66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sovet.su/go?http://dd6deti.ucoz.ru/_fr/0/s8662302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todsovet.su/go?http://malceva.ucoz.ru/_si/0/s0705803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4320480" cy="2160240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</a:rPr>
              <a:t>Подготовила: 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</a:rPr>
              <a:t>учитель начальных классов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</a:rPr>
              <a:t>МОУ СОШ № 1 г. Камешково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</a:rPr>
              <a:t>Владимирской области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</a:rPr>
              <a:t>Панова Ирина Александровна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04664"/>
            <a:ext cx="7200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Памятка работы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над ошибками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3"/>
            <a:ext cx="4355976" cy="450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35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7622" y="188640"/>
            <a:ext cx="461376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Проверка</a:t>
            </a:r>
            <a:r>
              <a:rPr lang="ru-RU" sz="6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:</a:t>
            </a:r>
          </a:p>
          <a:p>
            <a:pPr lvl="0"/>
            <a:endParaRPr lang="ru-RU" sz="6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856895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2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  Де - ни 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са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се 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стра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А</a:t>
            </a:r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л - л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а.</a:t>
            </a:r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Она 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жи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вёт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в 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Моск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ве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Де 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нис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на - пи -  сал  ей 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пи</a:t>
            </a:r>
            <a:r>
              <a:rPr lang="ru-RU" sz="32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сь</a:t>
            </a:r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мо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 Он при-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гла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- сил  де – </a:t>
            </a:r>
            <a:r>
              <a:rPr lang="ru-RU" sz="32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воч</a:t>
            </a:r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ку  в 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гос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–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ти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на ка – ни – ку -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лы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00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2185" y="358481"/>
            <a:ext cx="2167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Источники:</a:t>
            </a:r>
            <a:endParaRPr lang="ru-RU" sz="24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681" y="2420888"/>
            <a:ext cx="4290567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820146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3"/>
              </a:rPr>
              <a:t>http://metodsovet.su/go?http://dd6deti.ucoz.ru/_fr/0/s8662302.jpg</a:t>
            </a:r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42031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4"/>
              </a:rPr>
              <a:t>http://metodsovet.su/go?http://malceva.ucoz.ru/_si/0/s07058030.jpg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796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6840760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>
                <a:solidFill>
                  <a:srgbClr val="00B05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Слог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2060"/>
                </a:solidFill>
                <a:ea typeface="Calibri"/>
                <a:cs typeface="Times New Roman"/>
              </a:rPr>
              <a:t>       Раздели 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слово на слоги.     </a:t>
            </a:r>
            <a:endParaRPr lang="ru-RU" sz="3600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a typeface="Calibri"/>
                <a:cs typeface="Times New Roman"/>
              </a:rPr>
              <a:t> </a:t>
            </a:r>
            <a:r>
              <a:rPr lang="ru-RU" sz="3600" dirty="0" smtClean="0">
                <a:ea typeface="Calibri"/>
                <a:cs typeface="Times New Roman"/>
              </a:rPr>
              <a:t>     </a:t>
            </a: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 - ч</a:t>
            </a: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 – н</a:t>
            </a: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 – </a:t>
            </a:r>
            <a:r>
              <a:rPr lang="ru-RU" sz="24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3 слога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Запомни:</a:t>
            </a:r>
            <a:r>
              <a:rPr lang="ru-RU" sz="3600" b="1" dirty="0">
                <a:ea typeface="Calibri"/>
                <a:cs typeface="Times New Roman"/>
              </a:rPr>
              <a:t> </a:t>
            </a:r>
            <a:endParaRPr lang="ru-RU" sz="3600" b="1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2060"/>
                </a:solidFill>
                <a:ea typeface="Calibri"/>
                <a:cs typeface="Times New Roman"/>
              </a:rPr>
              <a:t>Сколько 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в слове </a:t>
            </a: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гласных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 букв, столько и слогов.</a:t>
            </a:r>
          </a:p>
        </p:txBody>
      </p:sp>
    </p:spTree>
    <p:extLst>
      <p:ext uri="{BB962C8B-B14F-4D97-AF65-F5344CB8AC3E}">
        <p14:creationId xmlns:p14="http://schemas.microsoft.com/office/powerpoint/2010/main" val="44484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848872" cy="5538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>
                <a:solidFill>
                  <a:srgbClr val="00B05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Перенос слова</a:t>
            </a:r>
            <a:endParaRPr lang="ru-RU" sz="6000" dirty="0">
              <a:solidFill>
                <a:srgbClr val="00B050"/>
              </a:solidFill>
              <a:latin typeface="Arial Black" panose="020B0A04020102020204" pitchFamily="34" charset="0"/>
              <a:ea typeface="Calibri"/>
              <a:cs typeface="Aharoni" panose="02010803020104030203" pitchFamily="2" charset="-79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ea typeface="Calibri"/>
                <a:cs typeface="Aharoni" panose="02010803020104030203" pitchFamily="2" charset="-79"/>
              </a:rPr>
              <a:t>Запомни:</a:t>
            </a:r>
            <a:r>
              <a:rPr lang="ru-RU" sz="4000" b="1" dirty="0">
                <a:ea typeface="Calibri"/>
                <a:cs typeface="Aharoni" panose="02010803020104030203" pitchFamily="2" charset="-79"/>
              </a:rPr>
              <a:t> </a:t>
            </a:r>
            <a:endParaRPr lang="ru-RU" sz="4000" b="1" dirty="0" smtClean="0">
              <a:ea typeface="Calibri"/>
              <a:cs typeface="Aharoni" panose="02010803020104030203" pitchFamily="2" charset="-79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2060"/>
                </a:solidFill>
                <a:ea typeface="Calibri"/>
                <a:cs typeface="Aharoni" panose="02010803020104030203" pitchFamily="2" charset="-79"/>
              </a:rPr>
              <a:t>при 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Aharoni" panose="02010803020104030203" pitchFamily="2" charset="-79"/>
              </a:rPr>
              <a:t>переносе слов нельзя оставлять одну букву на строке и </a:t>
            </a:r>
            <a:endParaRPr lang="ru-RU" sz="3600" b="1" dirty="0" smtClean="0">
              <a:solidFill>
                <a:srgbClr val="002060"/>
              </a:solidFill>
              <a:ea typeface="Calibri"/>
              <a:cs typeface="Aharoni" panose="02010803020104030203" pitchFamily="2" charset="-79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2060"/>
                </a:solidFill>
                <a:ea typeface="Calibri"/>
                <a:cs typeface="Aharoni" panose="02010803020104030203" pitchFamily="2" charset="-79"/>
              </a:rPr>
              <a:t>нельзя 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Aharoni" panose="02010803020104030203" pitchFamily="2" charset="-79"/>
              </a:rPr>
              <a:t>переносить её на другую строку.        </a:t>
            </a:r>
          </a:p>
          <a:p>
            <a:r>
              <a:rPr lang="ru-RU" sz="3600" dirty="0"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     </a:t>
            </a:r>
            <a:r>
              <a:rPr lang="ru-RU" sz="3600" dirty="0" smtClean="0"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о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си – на,     </a:t>
            </a:r>
            <a:r>
              <a:rPr lang="ru-RU" sz="4000" b="1" dirty="0" err="1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р</a:t>
            </a:r>
            <a:r>
              <a:rPr lang="ru-RU" sz="4000" b="1" dirty="0" err="1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и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- су</a:t>
            </a:r>
            <a:r>
              <a:rPr lang="ru-RU" sz="4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ю</a:t>
            </a:r>
            <a:endParaRPr lang="ru-RU" sz="4000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972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848872" cy="477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>
                <a:solidFill>
                  <a:srgbClr val="00B05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Перенос слова</a:t>
            </a:r>
            <a:endParaRPr lang="ru-RU" sz="6000" dirty="0">
              <a:solidFill>
                <a:srgbClr val="00B050"/>
              </a:solidFill>
              <a:latin typeface="Arial Black" panose="020B0A04020102020204" pitchFamily="34" charset="0"/>
              <a:ea typeface="Calibri"/>
              <a:cs typeface="Aharoni" panose="02010803020104030203" pitchFamily="2" charset="-79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ea typeface="Calibri"/>
                <a:cs typeface="Aharoni" panose="02010803020104030203" pitchFamily="2" charset="-79"/>
              </a:rPr>
              <a:t>Запомни:</a:t>
            </a:r>
            <a:r>
              <a:rPr lang="ru-RU" sz="4000" b="1" dirty="0">
                <a:ea typeface="Calibri"/>
                <a:cs typeface="Aharoni" panose="02010803020104030203" pitchFamily="2" charset="-79"/>
              </a:rPr>
              <a:t> </a:t>
            </a:r>
            <a:endParaRPr lang="ru-RU" sz="4000" b="1" dirty="0" smtClean="0">
              <a:ea typeface="Calibri"/>
              <a:cs typeface="Aharoni" panose="02010803020104030203" pitchFamily="2" charset="-79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2060"/>
                </a:solidFill>
                <a:ea typeface="Calibri"/>
                <a:cs typeface="Aharoni" panose="02010803020104030203" pitchFamily="2" charset="-79"/>
              </a:rPr>
              <a:t>при переносе слов с удвоенной согласной, одну букву оставляют на строке, другую переносят.        </a:t>
            </a:r>
          </a:p>
          <a:p>
            <a:r>
              <a:rPr lang="ru-RU" sz="3600" dirty="0" smtClean="0"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     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</a:t>
            </a:r>
            <a:r>
              <a:rPr lang="ru-RU" sz="4000" b="1" dirty="0" err="1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ва</a:t>
            </a:r>
            <a:r>
              <a:rPr lang="ru-RU" sz="4000" b="1" dirty="0" err="1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н</a:t>
            </a:r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- н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а,     А</a:t>
            </a:r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л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- л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Aharoni" panose="02010803020104030203" pitchFamily="2" charset="-79"/>
              </a:rPr>
              <a:t>а</a:t>
            </a:r>
            <a:endParaRPr lang="ru-RU" sz="4000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9057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837726"/>
            <a:ext cx="41104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Задание:</a:t>
            </a:r>
            <a:endParaRPr lang="ru-RU" sz="6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Раздели слова на слоги: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веселье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снежинка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я</a:t>
            </a:r>
            <a:r>
              <a:rPr lang="ru-RU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корь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касса</a:t>
            </a:r>
            <a:endParaRPr lang="ru-RU" sz="4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endParaRPr lang="ru-RU" sz="4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99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764704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 Проверка:</a:t>
            </a:r>
            <a:endParaRPr lang="ru-RU" sz="60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43951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в</a:t>
            </a:r>
            <a:r>
              <a:rPr lang="ru-RU" sz="44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– с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– </a:t>
            </a:r>
            <a:r>
              <a:rPr lang="ru-RU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ль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endParaRPr lang="ru-RU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сн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– </a:t>
            </a:r>
            <a:r>
              <a:rPr lang="ru-RU" sz="44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ж</a:t>
            </a:r>
            <a:r>
              <a:rPr lang="ru-RU" sz="44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н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– 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endParaRPr lang="ru-RU" sz="4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ru-RU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– к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рь</a:t>
            </a:r>
          </a:p>
          <a:p>
            <a:pPr lvl="0" algn="ctr">
              <a:lnSpc>
                <a:spcPct val="150000"/>
              </a:lnSpc>
            </a:pPr>
            <a:r>
              <a:rPr lang="ru-RU" sz="44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ва</a:t>
            </a:r>
            <a:r>
              <a:rPr lang="ru-RU" sz="44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н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- н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</a:t>
            </a:r>
            <a:endParaRPr lang="ru-RU" sz="4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89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908720"/>
            <a:ext cx="41104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>
                <a:solidFill>
                  <a:srgbClr val="00B050"/>
                </a:solidFill>
                <a:latin typeface="Arial Black" panose="020B0A04020102020204" pitchFamily="34" charset="0"/>
              </a:rPr>
              <a:t>Задание: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43951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Раздели </a:t>
            </a:r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слова </a:t>
            </a:r>
          </a:p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для переноса </a:t>
            </a:r>
          </a:p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 одной строки на другую:</a:t>
            </a:r>
            <a:endParaRPr lang="ru-RU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  <a:t>веселье</a:t>
            </a:r>
          </a:p>
          <a:p>
            <a:pPr lvl="0" algn="ctr"/>
            <a: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  <a:t> снежинка </a:t>
            </a:r>
          </a:p>
          <a:p>
            <a:pPr lvl="0" algn="ctr"/>
            <a: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  <a:t>якорь</a:t>
            </a:r>
          </a:p>
        </p:txBody>
      </p:sp>
    </p:spTree>
    <p:extLst>
      <p:ext uri="{BB962C8B-B14F-4D97-AF65-F5344CB8AC3E}">
        <p14:creationId xmlns:p14="http://schemas.microsoft.com/office/powerpoint/2010/main" val="342376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5118" y="908720"/>
            <a:ext cx="46137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dirty="0">
                <a:solidFill>
                  <a:srgbClr val="00B050"/>
                </a:solidFill>
                <a:latin typeface="Arial Black" panose="020B0A04020102020204" pitchFamily="34" charset="0"/>
              </a:rPr>
              <a:t>Проверка: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348880"/>
            <a:ext cx="65527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в</a:t>
            </a:r>
            <a:r>
              <a:rPr lang="ru-RU" sz="4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– с</a:t>
            </a:r>
            <a:r>
              <a:rPr lang="ru-RU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– 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ль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</a:p>
          <a:p>
            <a:pPr lvl="0" algn="ctr"/>
            <a:endParaRPr lang="ru-RU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сн</a:t>
            </a:r>
            <a:r>
              <a:rPr lang="ru-RU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– </a:t>
            </a:r>
            <a:r>
              <a:rPr lang="ru-RU" sz="4400" b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ж</a:t>
            </a:r>
            <a:r>
              <a:rPr lang="ru-RU" sz="4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b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н</a:t>
            </a:r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– к</a:t>
            </a:r>
            <a:r>
              <a:rPr lang="ru-RU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</a:p>
          <a:p>
            <a:pPr lvl="0" algn="ctr"/>
            <a:r>
              <a:rPr lang="ru-RU" sz="4400" b="1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</a:p>
          <a:p>
            <a:pPr lvl="0" algn="ctr"/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рь</a:t>
            </a:r>
            <a:endParaRPr lang="ru-RU" sz="4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38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7622" y="188640"/>
            <a:ext cx="411042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>
                <a:solidFill>
                  <a:srgbClr val="00B050"/>
                </a:solidFill>
                <a:latin typeface="Arial Black" panose="020B0A04020102020204" pitchFamily="34" charset="0"/>
              </a:rPr>
              <a:t>Задание</a:t>
            </a:r>
            <a:r>
              <a:rPr lang="ru-RU" sz="6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:</a:t>
            </a:r>
          </a:p>
          <a:p>
            <a:pPr lvl="0"/>
            <a:endParaRPr lang="ru-RU" sz="6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Проверь работу, исправь ошибки, допущенные при переносе слов с одной строки на другую</a:t>
            </a:r>
            <a: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:</a:t>
            </a:r>
          </a:p>
          <a:p>
            <a:pPr lvl="0" algn="ctr"/>
            <a:endParaRPr lang="ru-RU" sz="24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 Де-ни-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са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сест-ра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А-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лла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О-на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жи-вёт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в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Моск-ве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Де-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нис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на-пи-сал ей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пис-ьмо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Он при-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гла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-сил де-во-ч-ку в 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гос-ти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на ка-ни-ку-</a:t>
            </a:r>
            <a:r>
              <a:rPr lang="ru-RU" sz="3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лы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73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285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2014-11-25T15:14:11Z</dcterms:created>
  <dcterms:modified xsi:type="dcterms:W3CDTF">2015-01-12T18:38:38Z</dcterms:modified>
</cp:coreProperties>
</file>